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8"/>
  </p:notesMasterIdLst>
  <p:sldIdLst>
    <p:sldId id="289" r:id="rId2"/>
    <p:sldId id="290" r:id="rId3"/>
    <p:sldId id="269" r:id="rId4"/>
    <p:sldId id="275" r:id="rId5"/>
    <p:sldId id="330" r:id="rId6"/>
    <p:sldId id="32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77224" autoAdjust="0"/>
  </p:normalViewPr>
  <p:slideViewPr>
    <p:cSldViewPr>
      <p:cViewPr>
        <p:scale>
          <a:sx n="70" d="100"/>
          <a:sy n="70" d="100"/>
        </p:scale>
        <p:origin x="-1380"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D5483D-8EED-4FD1-A1BE-1E4752200142}" type="datetimeFigureOut">
              <a:rPr lang="en-GB" smtClean="0"/>
              <a:t>22/03/2020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D95C17-A4A2-41A3-B7A8-FFA21264803A}" type="slidenum">
              <a:rPr lang="en-GB" smtClean="0"/>
              <a:t>‹#›</a:t>
            </a:fld>
            <a:endParaRPr lang="en-GB"/>
          </a:p>
        </p:txBody>
      </p:sp>
    </p:spTree>
    <p:extLst>
      <p:ext uri="{BB962C8B-B14F-4D97-AF65-F5344CB8AC3E}">
        <p14:creationId xmlns:p14="http://schemas.microsoft.com/office/powerpoint/2010/main" val="2833390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6D95C17-A4A2-41A3-B7A8-FFA21264803A}"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30278798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3/22/2020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3/22/2020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184" y="-5178"/>
            <a:ext cx="9473384" cy="6858000"/>
          </a:xfrm>
          <a:prstGeom prst="rect">
            <a:avLst/>
          </a:prstGeom>
        </p:spPr>
      </p:pic>
      <p:sp>
        <p:nvSpPr>
          <p:cNvPr id="8" name="Title 1">
            <a:extLst>
              <a:ext uri="{FF2B5EF4-FFF2-40B4-BE49-F238E27FC236}">
                <a16:creationId xmlns="" xmlns:a16="http://schemas.microsoft.com/office/drawing/2014/main" id="{9D3269D6-4A36-4194-B87B-5C78FB3FF86C}"/>
              </a:ext>
            </a:extLst>
          </p:cNvPr>
          <p:cNvSpPr txBox="1">
            <a:spLocks/>
          </p:cNvSpPr>
          <p:nvPr/>
        </p:nvSpPr>
        <p:spPr>
          <a:xfrm>
            <a:off x="3455377" y="616722"/>
            <a:ext cx="4762628" cy="1135878"/>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4800" b="1" dirty="0" smtClean="0">
                <a:solidFill>
                  <a:prstClr val="black">
                    <a:lumMod val="85000"/>
                    <a:lumOff val="15000"/>
                  </a:prstClr>
                </a:solidFill>
                <a:latin typeface="Arial Black" panose="020B0A04020102020204" pitchFamily="34" charset="0"/>
                <a:ea typeface="Arial Unicode MS" panose="020B0604020202020204" pitchFamily="34" charset="-128"/>
                <a:cs typeface="Arial Unicode MS" panose="020B0604020202020204" pitchFamily="34" charset="-128"/>
              </a:rPr>
              <a:t>Media Translation</a:t>
            </a:r>
            <a:endParaRPr lang="ar-SA" sz="4800" b="1" dirty="0">
              <a:solidFill>
                <a:prstClr val="black">
                  <a:lumMod val="85000"/>
                  <a:lumOff val="15000"/>
                </a:prstClr>
              </a:solidFill>
              <a:latin typeface="Arial Black" panose="020B0A04020102020204" pitchFamily="34" charset="0"/>
              <a:ea typeface="Arial Unicode MS" panose="020B0604020202020204" pitchFamily="34" charset="-128"/>
              <a:cs typeface="Arial Unicode MS" panose="020B0604020202020204" pitchFamily="34" charset="-128"/>
            </a:endParaRPr>
          </a:p>
        </p:txBody>
      </p:sp>
      <p:sp>
        <p:nvSpPr>
          <p:cNvPr id="10" name="Title 1">
            <a:extLst>
              <a:ext uri="{FF2B5EF4-FFF2-40B4-BE49-F238E27FC236}">
                <a16:creationId xmlns="" xmlns:a16="http://schemas.microsoft.com/office/drawing/2014/main" id="{877AB640-2EA5-4554-B5A3-5F04C01442BF}"/>
              </a:ext>
            </a:extLst>
          </p:cNvPr>
          <p:cNvSpPr txBox="1">
            <a:spLocks/>
          </p:cNvSpPr>
          <p:nvPr/>
        </p:nvSpPr>
        <p:spPr>
          <a:xfrm>
            <a:off x="1676400" y="1524000"/>
            <a:ext cx="6358372" cy="7620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2800" b="1" dirty="0" smtClean="0">
                <a:solidFill>
                  <a:srgbClr val="DA1F28"/>
                </a:solidFill>
                <a:latin typeface="Arial Black" panose="020B0A04020102020204" pitchFamily="34" charset="0"/>
                <a:cs typeface="PT Bold Heading" panose="02010400000000000000" pitchFamily="2" charset="-78"/>
              </a:rPr>
              <a:t>Dr Somaya Arafat</a:t>
            </a:r>
            <a:endParaRPr lang="ar-SA" sz="2800" b="1" dirty="0">
              <a:solidFill>
                <a:srgbClr val="DA1F28"/>
              </a:solidFill>
              <a:latin typeface="Arial Black" panose="020B0A04020102020204" pitchFamily="34" charset="0"/>
              <a:cs typeface="PT Bold Heading" panose="02010400000000000000" pitchFamily="2" charset="-78"/>
            </a:endParaRPr>
          </a:p>
        </p:txBody>
      </p:sp>
      <p:sp>
        <p:nvSpPr>
          <p:cNvPr id="7" name="Title 1">
            <a:extLst>
              <a:ext uri="{FF2B5EF4-FFF2-40B4-BE49-F238E27FC236}">
                <a16:creationId xmlns="" xmlns:a16="http://schemas.microsoft.com/office/drawing/2014/main" id="{877AB640-2EA5-4554-B5A3-5F04C01442BF}"/>
              </a:ext>
            </a:extLst>
          </p:cNvPr>
          <p:cNvSpPr txBox="1">
            <a:spLocks/>
          </p:cNvSpPr>
          <p:nvPr/>
        </p:nvSpPr>
        <p:spPr>
          <a:xfrm>
            <a:off x="-152400" y="2819400"/>
            <a:ext cx="6358372" cy="32004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en-GB" sz="2800" b="1" dirty="0" smtClean="0">
                <a:solidFill>
                  <a:srgbClr val="DA1F28"/>
                </a:solidFill>
                <a:latin typeface="Arial Black" panose="020B0A04020102020204" pitchFamily="34" charset="0"/>
                <a:cs typeface="PT Bold Heading" panose="02010400000000000000" pitchFamily="2" charset="-78"/>
              </a:rPr>
              <a:t>Mass Communication Dep.</a:t>
            </a:r>
          </a:p>
          <a:p>
            <a:pPr algn="ctr"/>
            <a:r>
              <a:rPr lang="ar-EG" sz="2800" b="1" dirty="0" smtClean="0">
                <a:solidFill>
                  <a:srgbClr val="00B050"/>
                </a:solidFill>
                <a:latin typeface="Arial Black" panose="020B0A04020102020204" pitchFamily="34" charset="0"/>
                <a:cs typeface="PT Bold Heading" panose="02010400000000000000" pitchFamily="2" charset="-78"/>
              </a:rPr>
              <a:t>3</a:t>
            </a:r>
            <a:r>
              <a:rPr lang="en-GB" sz="2800" b="1" dirty="0" smtClean="0">
                <a:solidFill>
                  <a:srgbClr val="00B050"/>
                </a:solidFill>
                <a:latin typeface="Arial Black" panose="020B0A04020102020204" pitchFamily="34" charset="0"/>
                <a:cs typeface="PT Bold Heading" panose="02010400000000000000" pitchFamily="2" charset="-78"/>
              </a:rPr>
              <a:t>Lecture no.</a:t>
            </a:r>
          </a:p>
          <a:p>
            <a:pPr algn="ctr">
              <a:lnSpc>
                <a:spcPct val="150000"/>
              </a:lnSpc>
            </a:pPr>
            <a:r>
              <a:rPr lang="ar-EG" sz="2800" b="1" dirty="0" smtClean="0">
                <a:solidFill>
                  <a:srgbClr val="FF0000"/>
                </a:solidFill>
                <a:latin typeface="Times New Roman"/>
                <a:ea typeface="Times New Roman"/>
              </a:rPr>
              <a:t>    </a:t>
            </a:r>
            <a:r>
              <a:rPr lang="en-GB" sz="2800" b="1" dirty="0">
                <a:solidFill>
                  <a:srgbClr val="FF0000"/>
                </a:solidFill>
                <a:latin typeface="Times New Roman"/>
                <a:ea typeface="Times New Roman"/>
              </a:rPr>
              <a:t> </a:t>
            </a:r>
            <a:r>
              <a:rPr lang="en-US" sz="3200" b="1" dirty="0">
                <a:solidFill>
                  <a:srgbClr val="FF0000"/>
                </a:solidFill>
                <a:latin typeface="Times New Roman"/>
                <a:ea typeface="Times New Roman"/>
              </a:rPr>
              <a:t>Broadcast Journalism</a:t>
            </a:r>
            <a:r>
              <a:rPr lang="ar-EG" sz="3200" b="1" dirty="0" smtClean="0">
                <a:solidFill>
                  <a:srgbClr val="FF0000"/>
                </a:solidFill>
                <a:latin typeface="Times New Roman"/>
                <a:ea typeface="Times New Roman"/>
              </a:rPr>
              <a:t>  </a:t>
            </a:r>
            <a:endParaRPr lang="en-GB" sz="3200" dirty="0">
              <a:solidFill>
                <a:prstClr val="black">
                  <a:lumMod val="85000"/>
                  <a:lumOff val="15000"/>
                </a:prstClr>
              </a:solidFill>
              <a:latin typeface="Times New Roman"/>
              <a:ea typeface="Times New Roman"/>
            </a:endParaRPr>
          </a:p>
          <a:p>
            <a:pPr algn="ctr"/>
            <a:endParaRPr lang="ar-SA" sz="2800" b="1" dirty="0">
              <a:solidFill>
                <a:srgbClr val="DA1F28"/>
              </a:solidFill>
              <a:latin typeface="Arial Black" panose="020B0A04020102020204" pitchFamily="34" charset="0"/>
              <a:cs typeface="PT Bold Heading" panose="02010400000000000000" pitchFamily="2" charset="-78"/>
            </a:endParaRPr>
          </a:p>
        </p:txBody>
      </p:sp>
    </p:spTree>
    <p:extLst>
      <p:ext uri="{BB962C8B-B14F-4D97-AF65-F5344CB8AC3E}">
        <p14:creationId xmlns:p14="http://schemas.microsoft.com/office/powerpoint/2010/main" val="2118240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382000" cy="5867400"/>
          </a:xfrm>
        </p:spPr>
        <p:txBody>
          <a:bodyPr>
            <a:normAutofit fontScale="47500" lnSpcReduction="20000"/>
          </a:bodyPr>
          <a:lstStyle/>
          <a:p>
            <a:pPr marL="109728" indent="0" algn="just">
              <a:buNone/>
            </a:pPr>
            <a:r>
              <a:rPr lang="en-US" sz="2800" dirty="0">
                <a:solidFill>
                  <a:srgbClr val="FF0000"/>
                </a:solidFill>
                <a:latin typeface="Times New Roman" panose="02020603050405020304" pitchFamily="18" charset="0"/>
                <a:ea typeface="Times New Roman"/>
                <a:cs typeface="Times New Roman" panose="02020603050405020304" pitchFamily="18" charset="0"/>
              </a:rPr>
              <a:t> </a:t>
            </a:r>
            <a:r>
              <a:rPr lang="en-US" sz="4200" b="1" u="sng" dirty="0">
                <a:solidFill>
                  <a:srgbClr val="FF0000"/>
                </a:solidFill>
                <a:latin typeface="Times New Roman" panose="02020603050405020304" pitchFamily="18" charset="0"/>
                <a:ea typeface="Calibri"/>
                <a:cs typeface="Times New Roman" panose="02020603050405020304" pitchFamily="18" charset="0"/>
              </a:rPr>
              <a:t>Broadcast Journalism</a:t>
            </a:r>
            <a:endParaRPr lang="ar-EG" sz="4200" dirty="0" smtClean="0">
              <a:solidFill>
                <a:srgbClr val="FF0000"/>
              </a:solidFill>
              <a:latin typeface="Times New Roman" panose="02020603050405020304" pitchFamily="18" charset="0"/>
              <a:ea typeface="Times New Roman"/>
              <a:cs typeface="Times New Roman" panose="02020603050405020304" pitchFamily="18" charset="0"/>
            </a:endParaRPr>
          </a:p>
          <a:p>
            <a:pPr marL="109728" indent="0" algn="just">
              <a:lnSpc>
                <a:spcPct val="160000"/>
              </a:lnSpc>
              <a:buNone/>
            </a:pPr>
            <a:r>
              <a:rPr lang="ar-EG" sz="4200" dirty="0" smtClean="0">
                <a:latin typeface="Times New Roman" panose="02020603050405020304" pitchFamily="18" charset="0"/>
                <a:ea typeface="Times New Roman"/>
                <a:cs typeface="Times New Roman" panose="02020603050405020304" pitchFamily="18" charset="0"/>
              </a:rPr>
              <a:t>   </a:t>
            </a:r>
            <a:r>
              <a:rPr lang="en-US" sz="4200" dirty="0" smtClean="0">
                <a:latin typeface="Times New Roman" panose="02020603050405020304" pitchFamily="18" charset="0"/>
                <a:ea typeface="Times New Roman"/>
                <a:cs typeface="Times New Roman" panose="02020603050405020304" pitchFamily="18" charset="0"/>
              </a:rPr>
              <a:t>The </a:t>
            </a:r>
            <a:r>
              <a:rPr lang="en-US" sz="4200" dirty="0">
                <a:latin typeface="Times New Roman" panose="02020603050405020304" pitchFamily="18" charset="0"/>
                <a:ea typeface="Times New Roman"/>
                <a:cs typeface="Times New Roman" panose="02020603050405020304" pitchFamily="18" charset="0"/>
              </a:rPr>
              <a:t>news–international, national, and local–constitutes a genre for broadcasting, and in fact, one of broadcasting's first purposes was to spread news of weather conditions. Early experimenters and amateurs informed each other of everything from election results to local gossip. Unlike newspapers, radio could offer its audience live coverage of events. Television added instant images before readers ever saw them</a:t>
            </a:r>
            <a:r>
              <a:rPr lang="en-US" sz="4200" dirty="0" smtClean="0">
                <a:latin typeface="Times New Roman" panose="02020603050405020304" pitchFamily="18" charset="0"/>
                <a:ea typeface="Times New Roman"/>
                <a:cs typeface="Times New Roman" panose="02020603050405020304" pitchFamily="18" charset="0"/>
              </a:rPr>
              <a:t>.</a:t>
            </a:r>
            <a:r>
              <a:rPr lang="ar-EG" sz="4200" dirty="0">
                <a:latin typeface="Times New Roman" panose="02020603050405020304" pitchFamily="18" charset="0"/>
                <a:ea typeface="Times New Roman"/>
                <a:cs typeface="Times New Roman" panose="02020603050405020304" pitchFamily="18" charset="0"/>
              </a:rPr>
              <a:t> </a:t>
            </a:r>
            <a:endParaRPr lang="ar-EG" sz="4200" dirty="0" smtClean="0">
              <a:latin typeface="Times New Roman" panose="02020603050405020304" pitchFamily="18" charset="0"/>
              <a:ea typeface="Times New Roman"/>
              <a:cs typeface="Times New Roman" panose="02020603050405020304" pitchFamily="18" charset="0"/>
            </a:endParaRPr>
          </a:p>
          <a:p>
            <a:pPr algn="just"/>
            <a:endParaRPr lang="ar-EG" sz="2400" dirty="0">
              <a:latin typeface="Times New Roman" panose="02020603050405020304" pitchFamily="18" charset="0"/>
              <a:ea typeface="Times New Roman"/>
              <a:cs typeface="Times New Roman" panose="02020603050405020304" pitchFamily="18" charset="0"/>
            </a:endParaRPr>
          </a:p>
          <a:p>
            <a:pPr marL="109728" indent="0" algn="r">
              <a:buNone/>
            </a:pPr>
            <a:r>
              <a:rPr lang="ar-EG" sz="4200" b="1" u="sng" dirty="0" smtClean="0">
                <a:solidFill>
                  <a:srgbClr val="00B050"/>
                </a:solidFill>
                <a:latin typeface="Times New Roman" panose="02020603050405020304" pitchFamily="18" charset="0"/>
                <a:ea typeface="Times New Roman"/>
                <a:cs typeface="Times New Roman" panose="02020603050405020304" pitchFamily="18" charset="0"/>
              </a:rPr>
              <a:t>الصحافة </a:t>
            </a:r>
            <a:r>
              <a:rPr lang="ar-EG" sz="4200" b="1" u="sng" dirty="0">
                <a:solidFill>
                  <a:srgbClr val="00B050"/>
                </a:solidFill>
                <a:latin typeface="Times New Roman" panose="02020603050405020304" pitchFamily="18" charset="0"/>
                <a:ea typeface="Times New Roman"/>
                <a:cs typeface="Times New Roman" panose="02020603050405020304" pitchFamily="18" charset="0"/>
              </a:rPr>
              <a:t>الإذاعية:</a:t>
            </a:r>
            <a:r>
              <a:rPr lang="ar-EG" sz="4200" b="1" dirty="0">
                <a:solidFill>
                  <a:srgbClr val="00B050"/>
                </a:solidFill>
                <a:latin typeface="Times New Roman" panose="02020603050405020304" pitchFamily="18" charset="0"/>
                <a:ea typeface="Times New Roman"/>
                <a:cs typeface="Times New Roman" panose="02020603050405020304" pitchFamily="18" charset="0"/>
              </a:rPr>
              <a:t>   </a:t>
            </a:r>
            <a:endParaRPr lang="ar-EG" sz="4200" b="1" dirty="0" smtClean="0">
              <a:solidFill>
                <a:srgbClr val="00B050"/>
              </a:solidFill>
              <a:latin typeface="Times New Roman" panose="02020603050405020304" pitchFamily="18" charset="0"/>
              <a:ea typeface="Times New Roman"/>
              <a:cs typeface="Times New Roman" panose="02020603050405020304" pitchFamily="18" charset="0"/>
            </a:endParaRPr>
          </a:p>
          <a:p>
            <a:pPr marL="109728" indent="0" algn="just">
              <a:lnSpc>
                <a:spcPct val="160000"/>
              </a:lnSpc>
              <a:buNone/>
            </a:pPr>
            <a:r>
              <a:rPr lang="ar-EG" sz="4200" b="1" dirty="0" smtClean="0">
                <a:solidFill>
                  <a:srgbClr val="00B050"/>
                </a:solidFill>
                <a:latin typeface="Times New Roman" panose="02020603050405020304" pitchFamily="18" charset="0"/>
                <a:ea typeface="Times New Roman"/>
                <a:cs typeface="Times New Roman" panose="02020603050405020304" pitchFamily="18" charset="0"/>
              </a:rPr>
              <a:t> </a:t>
            </a:r>
            <a:r>
              <a:rPr lang="ar-EG" sz="4200" b="1" dirty="0">
                <a:solidFill>
                  <a:srgbClr val="00B050"/>
                </a:solidFill>
                <a:latin typeface="Times New Roman" panose="02020603050405020304" pitchFamily="18" charset="0"/>
                <a:ea typeface="Times New Roman"/>
                <a:cs typeface="Times New Roman" panose="02020603050405020304" pitchFamily="18" charset="0"/>
              </a:rPr>
              <a:t>تشكل الأخبار - الدولية والوطنية والمحلية </a:t>
            </a:r>
            <a:r>
              <a:rPr lang="ar-EG" sz="4200" b="1" dirty="0" smtClean="0">
                <a:solidFill>
                  <a:srgbClr val="00B050"/>
                </a:solidFill>
                <a:latin typeface="Times New Roman" panose="02020603050405020304" pitchFamily="18" charset="0"/>
                <a:ea typeface="Times New Roman"/>
                <a:cs typeface="Times New Roman" panose="02020603050405020304" pitchFamily="18" charset="0"/>
              </a:rPr>
              <a:t>نوعا من أنواع البث الإذاعي </a:t>
            </a:r>
            <a:r>
              <a:rPr lang="ar-EG" sz="4200" b="1" dirty="0">
                <a:solidFill>
                  <a:srgbClr val="00B050"/>
                </a:solidFill>
                <a:latin typeface="Times New Roman" panose="02020603050405020304" pitchFamily="18" charset="0"/>
                <a:ea typeface="Times New Roman"/>
                <a:cs typeface="Times New Roman" panose="02020603050405020304" pitchFamily="18" charset="0"/>
              </a:rPr>
              <a:t>، وفي الواقع </a:t>
            </a:r>
            <a:r>
              <a:rPr lang="ar-EG" sz="4200" b="1" dirty="0" smtClean="0">
                <a:solidFill>
                  <a:srgbClr val="00B050"/>
                </a:solidFill>
                <a:latin typeface="Times New Roman" panose="02020603050405020304" pitchFamily="18" charset="0"/>
                <a:ea typeface="Times New Roman"/>
                <a:cs typeface="Times New Roman" panose="02020603050405020304" pitchFamily="18" charset="0"/>
              </a:rPr>
              <a:t>كان </a:t>
            </a:r>
            <a:r>
              <a:rPr lang="ar-EG" sz="4200" b="1" dirty="0">
                <a:solidFill>
                  <a:srgbClr val="00B050"/>
                </a:solidFill>
                <a:latin typeface="Times New Roman" panose="02020603050405020304" pitchFamily="18" charset="0"/>
                <a:ea typeface="Times New Roman"/>
                <a:cs typeface="Times New Roman" panose="02020603050405020304" pitchFamily="18" charset="0"/>
              </a:rPr>
              <a:t>أحد أهداف البث الأولى هو نشر أخبار الأحوال الجوية. </a:t>
            </a:r>
            <a:r>
              <a:rPr lang="ar-EG" sz="4200" b="1" dirty="0" smtClean="0">
                <a:solidFill>
                  <a:srgbClr val="00B050"/>
                </a:solidFill>
                <a:latin typeface="Times New Roman" panose="02020603050405020304" pitchFamily="18" charset="0"/>
                <a:ea typeface="Times New Roman"/>
                <a:cs typeface="Times New Roman" panose="02020603050405020304" pitchFamily="18" charset="0"/>
              </a:rPr>
              <a:t>وقد قام </a:t>
            </a:r>
            <a:r>
              <a:rPr lang="ar-EG" sz="4200" b="1" dirty="0">
                <a:solidFill>
                  <a:srgbClr val="00B050"/>
                </a:solidFill>
                <a:latin typeface="Times New Roman" panose="02020603050405020304" pitchFamily="18" charset="0"/>
                <a:ea typeface="Times New Roman"/>
                <a:cs typeface="Times New Roman" panose="02020603050405020304" pitchFamily="18" charset="0"/>
              </a:rPr>
              <a:t>المجربون والهواة الأوائل </a:t>
            </a:r>
            <a:r>
              <a:rPr lang="ar-EG" sz="4200" b="1" dirty="0" smtClean="0">
                <a:solidFill>
                  <a:srgbClr val="00B050"/>
                </a:solidFill>
                <a:latin typeface="Times New Roman" panose="02020603050405020304" pitchFamily="18" charset="0"/>
                <a:ea typeface="Times New Roman"/>
                <a:cs typeface="Times New Roman" panose="02020603050405020304" pitchFamily="18" charset="0"/>
              </a:rPr>
              <a:t>بعضهم </a:t>
            </a:r>
            <a:r>
              <a:rPr lang="ar-EG" sz="4200" b="1" dirty="0">
                <a:solidFill>
                  <a:srgbClr val="00B050"/>
                </a:solidFill>
                <a:latin typeface="Times New Roman" panose="02020603050405020304" pitchFamily="18" charset="0"/>
                <a:ea typeface="Times New Roman"/>
                <a:cs typeface="Times New Roman" panose="02020603050405020304" pitchFamily="18" charset="0"/>
              </a:rPr>
              <a:t>البعض بكل شيء </a:t>
            </a:r>
            <a:r>
              <a:rPr lang="ar-EG" sz="4200" b="1" dirty="0" smtClean="0">
                <a:solidFill>
                  <a:srgbClr val="00B050"/>
                </a:solidFill>
                <a:latin typeface="Times New Roman" panose="02020603050405020304" pitchFamily="18" charset="0"/>
                <a:ea typeface="Times New Roman"/>
                <a:cs typeface="Times New Roman" panose="02020603050405020304" pitchFamily="18" charset="0"/>
              </a:rPr>
              <a:t>بدءا من نتائج الانتخابات حتى الشائعة </a:t>
            </a:r>
            <a:r>
              <a:rPr lang="ar-EG" sz="4200" b="1" dirty="0">
                <a:solidFill>
                  <a:srgbClr val="00B050"/>
                </a:solidFill>
                <a:latin typeface="Times New Roman" panose="02020603050405020304" pitchFamily="18" charset="0"/>
                <a:ea typeface="Times New Roman"/>
                <a:cs typeface="Times New Roman" panose="02020603050405020304" pitchFamily="18" charset="0"/>
              </a:rPr>
              <a:t>المحلية. </a:t>
            </a:r>
            <a:r>
              <a:rPr lang="ar-EG" sz="4200" b="1" dirty="0" smtClean="0">
                <a:solidFill>
                  <a:srgbClr val="00B050"/>
                </a:solidFill>
                <a:latin typeface="Times New Roman" panose="02020603050405020304" pitchFamily="18" charset="0"/>
                <a:ea typeface="Times New Roman"/>
                <a:cs typeface="Times New Roman" panose="02020603050405020304" pitchFamily="18" charset="0"/>
              </a:rPr>
              <a:t>وعلى </a:t>
            </a:r>
            <a:r>
              <a:rPr lang="ar-EG" sz="4200" b="1" dirty="0">
                <a:solidFill>
                  <a:srgbClr val="00B050"/>
                </a:solidFill>
                <a:latin typeface="Times New Roman" panose="02020603050405020304" pitchFamily="18" charset="0"/>
                <a:ea typeface="Times New Roman"/>
                <a:cs typeface="Times New Roman" panose="02020603050405020304" pitchFamily="18" charset="0"/>
              </a:rPr>
              <a:t>عكس </a:t>
            </a:r>
            <a:r>
              <a:rPr lang="ar-EG" sz="4200" b="1" dirty="0" smtClean="0">
                <a:solidFill>
                  <a:srgbClr val="00B050"/>
                </a:solidFill>
                <a:latin typeface="Times New Roman" panose="02020603050405020304" pitchFamily="18" charset="0"/>
                <a:ea typeface="Times New Roman"/>
                <a:cs typeface="Times New Roman" panose="02020603050405020304" pitchFamily="18" charset="0"/>
              </a:rPr>
              <a:t>الصحف، </a:t>
            </a:r>
            <a:r>
              <a:rPr lang="ar-EG" sz="4200" b="1" dirty="0">
                <a:solidFill>
                  <a:srgbClr val="00B050"/>
                </a:solidFill>
                <a:latin typeface="Times New Roman" panose="02020603050405020304" pitchFamily="18" charset="0"/>
                <a:ea typeface="Times New Roman"/>
                <a:cs typeface="Times New Roman" panose="02020603050405020304" pitchFamily="18" charset="0"/>
              </a:rPr>
              <a:t>يمكن للإذاعة أن تقدم </a:t>
            </a:r>
            <a:r>
              <a:rPr lang="ar-EG" sz="4200" b="1" dirty="0" smtClean="0">
                <a:solidFill>
                  <a:srgbClr val="00B050"/>
                </a:solidFill>
                <a:latin typeface="Times New Roman" panose="02020603050405020304" pitchFamily="18" charset="0"/>
                <a:ea typeface="Times New Roman"/>
                <a:cs typeface="Times New Roman" panose="02020603050405020304" pitchFamily="18" charset="0"/>
              </a:rPr>
              <a:t>لجمهورها </a:t>
            </a:r>
            <a:r>
              <a:rPr lang="ar-EG" sz="4200" b="1" dirty="0">
                <a:solidFill>
                  <a:srgbClr val="00B050"/>
                </a:solidFill>
                <a:latin typeface="Times New Roman" panose="02020603050405020304" pitchFamily="18" charset="0"/>
                <a:ea typeface="Times New Roman"/>
                <a:cs typeface="Times New Roman" panose="02020603050405020304" pitchFamily="18" charset="0"/>
              </a:rPr>
              <a:t>تغطية مباشرة </a:t>
            </a:r>
            <a:r>
              <a:rPr lang="ar-EG" sz="4200" b="1" dirty="0" smtClean="0">
                <a:solidFill>
                  <a:srgbClr val="00B050"/>
                </a:solidFill>
                <a:latin typeface="Times New Roman" panose="02020603050405020304" pitchFamily="18" charset="0"/>
                <a:ea typeface="Times New Roman"/>
                <a:cs typeface="Times New Roman" panose="02020603050405020304" pitchFamily="18" charset="0"/>
              </a:rPr>
              <a:t>للأحداث، وأضاف </a:t>
            </a:r>
            <a:r>
              <a:rPr lang="ar-EG" sz="4200" b="1" dirty="0">
                <a:solidFill>
                  <a:srgbClr val="00B050"/>
                </a:solidFill>
                <a:latin typeface="Times New Roman" panose="02020603050405020304" pitchFamily="18" charset="0"/>
                <a:ea typeface="Times New Roman"/>
                <a:cs typeface="Times New Roman" panose="02020603050405020304" pitchFamily="18" charset="0"/>
              </a:rPr>
              <a:t>التلفزيون </a:t>
            </a:r>
            <a:r>
              <a:rPr lang="ar-EG" sz="4200" b="1" dirty="0" smtClean="0">
                <a:solidFill>
                  <a:srgbClr val="00B050"/>
                </a:solidFill>
                <a:latin typeface="Times New Roman" panose="02020603050405020304" pitchFamily="18" charset="0"/>
                <a:ea typeface="Times New Roman"/>
                <a:cs typeface="Times New Roman" panose="02020603050405020304" pitchFamily="18" charset="0"/>
              </a:rPr>
              <a:t>صورا </a:t>
            </a:r>
            <a:r>
              <a:rPr lang="ar-EG" sz="4200" b="1" dirty="0">
                <a:solidFill>
                  <a:srgbClr val="00B050"/>
                </a:solidFill>
                <a:latin typeface="Times New Roman" panose="02020603050405020304" pitchFamily="18" charset="0"/>
                <a:ea typeface="Times New Roman"/>
                <a:cs typeface="Times New Roman" panose="02020603050405020304" pitchFamily="18" charset="0"/>
              </a:rPr>
              <a:t>فورية قبل أن يراها القراء</a:t>
            </a:r>
            <a:r>
              <a:rPr lang="ar-EG" sz="4200" b="1" dirty="0" smtClean="0">
                <a:solidFill>
                  <a:srgbClr val="00B050"/>
                </a:solidFill>
                <a:latin typeface="Times New Roman" panose="02020603050405020304" pitchFamily="18" charset="0"/>
                <a:ea typeface="Times New Roman"/>
                <a:cs typeface="Times New Roman" panose="02020603050405020304" pitchFamily="18" charset="0"/>
              </a:rPr>
              <a:t>.                                                                                                                 </a:t>
            </a:r>
            <a:endParaRPr lang="en-GB" sz="42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8925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686800" cy="6096000"/>
          </a:xfrm>
        </p:spPr>
        <p:txBody>
          <a:bodyPr>
            <a:normAutofit fontScale="92500" lnSpcReduction="10000"/>
          </a:bodyPr>
          <a:lstStyle/>
          <a:p>
            <a:pPr marL="109728" lvl="0" indent="0" algn="just">
              <a:lnSpc>
                <a:spcPct val="150000"/>
              </a:lnSpc>
              <a:buClr>
                <a:srgbClr val="2DA2BF"/>
              </a:buClr>
              <a:buNone/>
            </a:pPr>
            <a:r>
              <a:rPr lang="en-US" sz="2500" dirty="0">
                <a:latin typeface="Times New Roman" panose="02020603050405020304" pitchFamily="18" charset="0"/>
                <a:ea typeface="Times New Roman"/>
                <a:cs typeface="Times New Roman" panose="02020603050405020304" pitchFamily="18" charset="0"/>
              </a:rPr>
              <a:t>The speed with which broadcasting could reach entire populations redefined the role of the newspaper</a:t>
            </a:r>
            <a:r>
              <a:rPr lang="en-US" sz="2500" dirty="0" smtClean="0">
                <a:latin typeface="Times New Roman" panose="02020603050405020304" pitchFamily="18" charset="0"/>
                <a:ea typeface="Times New Roman"/>
                <a:cs typeface="Times New Roman" panose="02020603050405020304" pitchFamily="18" charset="0"/>
              </a:rPr>
              <a:t>.</a:t>
            </a:r>
            <a:r>
              <a:rPr lang="en-US" sz="2500" dirty="0">
                <a:solidFill>
                  <a:prstClr val="black"/>
                </a:solidFill>
                <a:latin typeface="Times New Roman" panose="02020603050405020304" pitchFamily="18" charset="0"/>
                <a:ea typeface="Times New Roman"/>
                <a:cs typeface="Times New Roman" panose="02020603050405020304" pitchFamily="18" charset="0"/>
              </a:rPr>
              <a:t> Print journalism became </a:t>
            </a:r>
            <a:r>
              <a:rPr lang="en-GB" sz="2500" dirty="0" smtClean="0">
                <a:solidFill>
                  <a:prstClr val="black"/>
                </a:solidFill>
                <a:latin typeface="Times New Roman" panose="02020603050405020304" pitchFamily="18" charset="0"/>
                <a:ea typeface="Times New Roman"/>
                <a:cs typeface="Times New Roman" panose="02020603050405020304" pitchFamily="18" charset="0"/>
              </a:rPr>
              <a:t>a </a:t>
            </a:r>
            <a:r>
              <a:rPr lang="en-US" sz="2500" dirty="0" smtClean="0">
                <a:solidFill>
                  <a:prstClr val="black"/>
                </a:solidFill>
                <a:latin typeface="Times New Roman" panose="02020603050405020304" pitchFamily="18" charset="0"/>
                <a:ea typeface="Times New Roman"/>
                <a:cs typeface="Times New Roman" panose="02020603050405020304" pitchFamily="18" charset="0"/>
              </a:rPr>
              <a:t>supplemental </a:t>
            </a:r>
            <a:r>
              <a:rPr lang="en-US" sz="2500" dirty="0">
                <a:solidFill>
                  <a:prstClr val="black"/>
                </a:solidFill>
                <a:latin typeface="Times New Roman" panose="02020603050405020304" pitchFamily="18" charset="0"/>
                <a:ea typeface="Times New Roman"/>
                <a:cs typeface="Times New Roman" panose="02020603050405020304" pitchFamily="18" charset="0"/>
              </a:rPr>
              <a:t>medium</a:t>
            </a:r>
            <a:r>
              <a:rPr lang="en-GB" sz="2500" dirty="0">
                <a:solidFill>
                  <a:prstClr val="black"/>
                </a:solidFill>
                <a:latin typeface="Times New Roman" panose="02020603050405020304" pitchFamily="18" charset="0"/>
                <a:ea typeface="Times New Roman"/>
                <a:cs typeface="Times New Roman" panose="02020603050405020304" pitchFamily="18" charset="0"/>
              </a:rPr>
              <a:t>,</a:t>
            </a:r>
            <a:r>
              <a:rPr lang="en-US" sz="2500" dirty="0">
                <a:solidFill>
                  <a:prstClr val="black"/>
                </a:solidFill>
                <a:latin typeface="Times New Roman" panose="02020603050405020304" pitchFamily="18" charset="0"/>
                <a:ea typeface="Times New Roman"/>
                <a:cs typeface="Times New Roman" panose="02020603050405020304" pitchFamily="18" charset="0"/>
              </a:rPr>
              <a:t> focusing on in-depth coverage and editorial opinion</a:t>
            </a:r>
            <a:r>
              <a:rPr lang="en-GB" sz="2500" dirty="0">
                <a:solidFill>
                  <a:prstClr val="black"/>
                </a:solidFill>
                <a:latin typeface="Times New Roman" panose="02020603050405020304" pitchFamily="18" charset="0"/>
                <a:ea typeface="Times New Roman"/>
                <a:cs typeface="Times New Roman" panose="02020603050405020304" pitchFamily="18" charset="0"/>
              </a:rPr>
              <a:t>s</a:t>
            </a:r>
            <a:r>
              <a:rPr lang="en-US" sz="2500" dirty="0" smtClean="0">
                <a:solidFill>
                  <a:prstClr val="black"/>
                </a:solidFill>
                <a:latin typeface="Times New Roman" panose="02020603050405020304" pitchFamily="18" charset="0"/>
                <a:ea typeface="Times New Roman"/>
                <a:cs typeface="Times New Roman" panose="02020603050405020304" pitchFamily="18" charset="0"/>
              </a:rPr>
              <a:t>.</a:t>
            </a:r>
            <a:r>
              <a:rPr lang="en-US" sz="2500" dirty="0">
                <a:solidFill>
                  <a:prstClr val="black"/>
                </a:solidFill>
                <a:latin typeface="Times New Roman" panose="02020603050405020304" pitchFamily="18" charset="0"/>
                <a:ea typeface="Calibri"/>
                <a:cs typeface="Times New Roman" panose="02020603050405020304" pitchFamily="18" charset="0"/>
              </a:rPr>
              <a:t> individual stations are allowing to initiate and expand local news coverage</a:t>
            </a:r>
            <a:r>
              <a:rPr lang="en-US" sz="2500" dirty="0" smtClean="0">
                <a:solidFill>
                  <a:prstClr val="black"/>
                </a:solidFill>
                <a:latin typeface="Times New Roman" panose="02020603050405020304" pitchFamily="18" charset="0"/>
                <a:ea typeface="Calibri"/>
                <a:cs typeface="Times New Roman" panose="02020603050405020304" pitchFamily="18" charset="0"/>
              </a:rPr>
              <a:t>. Network </a:t>
            </a:r>
            <a:r>
              <a:rPr lang="en-US" sz="2500" dirty="0">
                <a:solidFill>
                  <a:prstClr val="black"/>
                </a:solidFill>
                <a:latin typeface="Times New Roman" panose="02020603050405020304" pitchFamily="18" charset="0"/>
                <a:ea typeface="Calibri"/>
                <a:cs typeface="Times New Roman" panose="02020603050405020304" pitchFamily="18" charset="0"/>
              </a:rPr>
              <a:t>and local news programming initially considered a nonprofit duty</a:t>
            </a:r>
            <a:r>
              <a:rPr lang="en-US" sz="2500" b="1" dirty="0" smtClean="0">
                <a:solidFill>
                  <a:prstClr val="black"/>
                </a:solidFill>
                <a:latin typeface="Times New Roman" panose="02020603050405020304" pitchFamily="18" charset="0"/>
                <a:ea typeface="Calibri"/>
                <a:cs typeface="Times New Roman" panose="02020603050405020304" pitchFamily="18" charset="0"/>
              </a:rPr>
              <a:t>.</a:t>
            </a:r>
            <a:endParaRPr lang="en-GB" sz="2500" dirty="0">
              <a:solidFill>
                <a:prstClr val="black"/>
              </a:solidFill>
              <a:latin typeface="Times New Roman"/>
              <a:ea typeface="Times New Roman"/>
            </a:endParaRPr>
          </a:p>
          <a:p>
            <a:pPr marL="109728" indent="0" algn="just">
              <a:lnSpc>
                <a:spcPct val="150000"/>
              </a:lnSpc>
              <a:buNone/>
            </a:pPr>
            <a:r>
              <a:rPr lang="ar-EG" sz="2800" b="1" dirty="0">
                <a:solidFill>
                  <a:srgbClr val="00B050"/>
                </a:solidFill>
                <a:latin typeface="Times New Roman" panose="02020603050405020304" pitchFamily="18" charset="0"/>
                <a:ea typeface="Times New Roman"/>
                <a:cs typeface="Times New Roman" panose="02020603050405020304" pitchFamily="18" charset="0"/>
              </a:rPr>
              <a:t>إن السرعة التي يمكن بها للبث أن يصل إلى جميع السكان أعادت تحديد دور الصحيفة.  أصبحت الصحافة المطبوعة وسيلة </a:t>
            </a:r>
            <a:r>
              <a:rPr lang="ar-EG" sz="2800" b="1" dirty="0" smtClean="0">
                <a:solidFill>
                  <a:srgbClr val="00B050"/>
                </a:solidFill>
                <a:latin typeface="Times New Roman" panose="02020603050405020304" pitchFamily="18" charset="0"/>
                <a:ea typeface="Times New Roman"/>
                <a:cs typeface="Times New Roman" panose="02020603050405020304" pitchFamily="18" charset="0"/>
              </a:rPr>
              <a:t>تكميلية، مع التركيز </a:t>
            </a:r>
            <a:r>
              <a:rPr lang="ar-EG" sz="2800" b="1" dirty="0">
                <a:solidFill>
                  <a:srgbClr val="00B050"/>
                </a:solidFill>
                <a:latin typeface="Times New Roman" panose="02020603050405020304" pitchFamily="18" charset="0"/>
                <a:ea typeface="Times New Roman"/>
                <a:cs typeface="Times New Roman" panose="02020603050405020304" pitchFamily="18" charset="0"/>
              </a:rPr>
              <a:t>على التغطية المتعمقة وأراء المحررين. </a:t>
            </a:r>
            <a:r>
              <a:rPr lang="ar-EG" sz="2800" b="1" dirty="0" smtClean="0">
                <a:solidFill>
                  <a:srgbClr val="00B050"/>
                </a:solidFill>
                <a:latin typeface="Times New Roman" panose="02020603050405020304" pitchFamily="18" charset="0"/>
                <a:ea typeface="Times New Roman"/>
                <a:cs typeface="Times New Roman" panose="02020603050405020304" pitchFamily="18" charset="0"/>
              </a:rPr>
              <a:t>وتسمح </a:t>
            </a:r>
            <a:r>
              <a:rPr lang="ar-EG" sz="2800" b="1" dirty="0">
                <a:solidFill>
                  <a:srgbClr val="00B050"/>
                </a:solidFill>
                <a:latin typeface="Times New Roman" panose="02020603050405020304" pitchFamily="18" charset="0"/>
                <a:ea typeface="Times New Roman"/>
                <a:cs typeface="Times New Roman" panose="02020603050405020304" pitchFamily="18" charset="0"/>
              </a:rPr>
              <a:t>المحطات الفردية </a:t>
            </a:r>
            <a:r>
              <a:rPr lang="ar-EG" sz="2800" b="1" dirty="0" smtClean="0">
                <a:solidFill>
                  <a:srgbClr val="00B050"/>
                </a:solidFill>
                <a:latin typeface="Times New Roman" panose="02020603050405020304" pitchFamily="18" charset="0"/>
                <a:ea typeface="Times New Roman"/>
                <a:cs typeface="Times New Roman" panose="02020603050405020304" pitchFamily="18" charset="0"/>
              </a:rPr>
              <a:t>بانطلاق </a:t>
            </a:r>
            <a:r>
              <a:rPr lang="ar-EG" sz="2800" b="1" dirty="0">
                <a:solidFill>
                  <a:srgbClr val="00B050"/>
                </a:solidFill>
                <a:latin typeface="Times New Roman" panose="02020603050405020304" pitchFamily="18" charset="0"/>
                <a:ea typeface="Times New Roman"/>
                <a:cs typeface="Times New Roman" panose="02020603050405020304" pitchFamily="18" charset="0"/>
              </a:rPr>
              <a:t>وتوسيع مجال تغطية </a:t>
            </a:r>
            <a:r>
              <a:rPr lang="ar-EG" sz="2800" b="1" dirty="0" smtClean="0">
                <a:solidFill>
                  <a:srgbClr val="00B050"/>
                </a:solidFill>
                <a:latin typeface="Times New Roman" panose="02020603050405020304" pitchFamily="18" charset="0"/>
                <a:ea typeface="Times New Roman"/>
                <a:cs typeface="Times New Roman" panose="02020603050405020304" pitchFamily="18" charset="0"/>
              </a:rPr>
              <a:t>الأخبار </a:t>
            </a:r>
            <a:r>
              <a:rPr lang="ar-EG" sz="2800" b="1" dirty="0">
                <a:solidFill>
                  <a:srgbClr val="00B050"/>
                </a:solidFill>
                <a:latin typeface="Times New Roman" panose="02020603050405020304" pitchFamily="18" charset="0"/>
                <a:ea typeface="Times New Roman"/>
                <a:cs typeface="Times New Roman" panose="02020603050405020304" pitchFamily="18" charset="0"/>
              </a:rPr>
              <a:t>المحلية واعتبرت برمجة الشبكات والأخبار المحلية في البداية </a:t>
            </a:r>
            <a:r>
              <a:rPr lang="ar-EG" sz="2800" b="1" dirty="0" smtClean="0">
                <a:solidFill>
                  <a:srgbClr val="00B050"/>
                </a:solidFill>
                <a:latin typeface="Times New Roman" panose="02020603050405020304" pitchFamily="18" charset="0"/>
                <a:ea typeface="Times New Roman"/>
                <a:cs typeface="Times New Roman" panose="02020603050405020304" pitchFamily="18" charset="0"/>
              </a:rPr>
              <a:t>      واجبا غير ربحي.                                                                              . </a:t>
            </a:r>
            <a:endParaRPr lang="ar-EG" dirty="0" smtClean="0"/>
          </a:p>
          <a:p>
            <a:endParaRPr lang="ar-EG" dirty="0"/>
          </a:p>
          <a:p>
            <a:endParaRPr lang="ar-EG" dirty="0" smtClean="0"/>
          </a:p>
          <a:p>
            <a:endParaRPr lang="ar-EG" dirty="0"/>
          </a:p>
          <a:p>
            <a:endParaRPr lang="ar-EG" dirty="0" smtClean="0"/>
          </a:p>
          <a:p>
            <a:endParaRPr lang="ar-EG" dirty="0"/>
          </a:p>
          <a:p>
            <a:endParaRPr lang="ar-EG" dirty="0" smtClean="0"/>
          </a:p>
          <a:p>
            <a:endParaRPr lang="en-GB" dirty="0"/>
          </a:p>
        </p:txBody>
      </p:sp>
    </p:spTree>
    <p:extLst>
      <p:ext uri="{BB962C8B-B14F-4D97-AF65-F5344CB8AC3E}">
        <p14:creationId xmlns:p14="http://schemas.microsoft.com/office/powerpoint/2010/main" val="231725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Autofit/>
          </a:bodyPr>
          <a:lstStyle/>
          <a:p>
            <a:pPr marL="109728" indent="0">
              <a:buNone/>
            </a:pPr>
            <a:r>
              <a:rPr lang="en-GB" sz="2300" dirty="0" smtClean="0">
                <a:latin typeface="Times New Roman" panose="02020603050405020304" pitchFamily="18" charset="0"/>
                <a:cs typeface="Times New Roman" panose="02020603050405020304" pitchFamily="18" charset="0"/>
              </a:rPr>
              <a:t>Radio </a:t>
            </a:r>
            <a:r>
              <a:rPr lang="en-GB" sz="2300" dirty="0">
                <a:latin typeface="Times New Roman" panose="02020603050405020304" pitchFamily="18" charset="0"/>
                <a:cs typeface="Times New Roman" panose="02020603050405020304" pitchFamily="18" charset="0"/>
              </a:rPr>
              <a:t>was the first medium for broadcast journalism. Many of the first radio stations were co-operative community radio ventures not making a profit. Later, radio advertising  to pay for programs was pioneered in radio. television still the main news sources for most of the public in industrialized countries.</a:t>
            </a:r>
          </a:p>
          <a:p>
            <a:pPr marL="109728" indent="0">
              <a:buNone/>
            </a:pPr>
            <a:r>
              <a:rPr lang="en-GB" sz="2300" dirty="0">
                <a:latin typeface="Times New Roman" panose="02020603050405020304" pitchFamily="18" charset="0"/>
                <a:cs typeface="Times New Roman" panose="02020603050405020304" pitchFamily="18" charset="0"/>
              </a:rPr>
              <a:t>Some of the programming on radio is locally produced, some is broadcast by a radio network</a:t>
            </a:r>
            <a:r>
              <a:rPr lang="en-GB" sz="2300" dirty="0" smtClean="0">
                <a:latin typeface="Times New Roman" panose="02020603050405020304" pitchFamily="18" charset="0"/>
                <a:cs typeface="Times New Roman" panose="02020603050405020304" pitchFamily="18" charset="0"/>
              </a:rPr>
              <a:t>.</a:t>
            </a:r>
            <a:endParaRPr lang="ar-EG" sz="2300" dirty="0" smtClean="0">
              <a:latin typeface="Times New Roman" panose="02020603050405020304" pitchFamily="18" charset="0"/>
              <a:cs typeface="Times New Roman" panose="02020603050405020304" pitchFamily="18" charset="0"/>
            </a:endParaRPr>
          </a:p>
          <a:p>
            <a:pPr marL="109728" indent="0">
              <a:buNone/>
            </a:pPr>
            <a:endParaRPr lang="ar-EG" sz="800" dirty="0" smtClean="0">
              <a:latin typeface="Times New Roman" panose="02020603050405020304" pitchFamily="18" charset="0"/>
              <a:cs typeface="Times New Roman" panose="02020603050405020304" pitchFamily="18" charset="0"/>
            </a:endParaRPr>
          </a:p>
          <a:p>
            <a:pPr marL="109728" lvl="0" indent="0" algn="just">
              <a:buClr>
                <a:srgbClr val="2DA2BF"/>
              </a:buClr>
              <a:buNone/>
            </a:pPr>
            <a:r>
              <a:rPr lang="ar-EG" sz="2500" b="1" dirty="0" smtClean="0">
                <a:solidFill>
                  <a:srgbClr val="00B050"/>
                </a:solidFill>
                <a:latin typeface="Times New Roman" panose="02020603050405020304" pitchFamily="18" charset="0"/>
                <a:cs typeface="Times New Roman" panose="02020603050405020304" pitchFamily="18" charset="0"/>
              </a:rPr>
              <a:t>كانت </a:t>
            </a:r>
            <a:r>
              <a:rPr lang="ar-EG" sz="2500" b="1" dirty="0">
                <a:solidFill>
                  <a:srgbClr val="00B050"/>
                </a:solidFill>
                <a:latin typeface="Times New Roman" panose="02020603050405020304" pitchFamily="18" charset="0"/>
                <a:cs typeface="Times New Roman" panose="02020603050405020304" pitchFamily="18" charset="0"/>
              </a:rPr>
              <a:t>الإذاعة الوسيط الأول للصحافة الإذاعية. العديد من المحطات الإذاعية الأولى كانت مشاريع تعاونية إذاعية مجتمعية لا تحقق الربح. </a:t>
            </a:r>
            <a:r>
              <a:rPr lang="ar-EG" sz="2500" b="1" dirty="0" smtClean="0">
                <a:solidFill>
                  <a:srgbClr val="00B050"/>
                </a:solidFill>
                <a:latin typeface="Times New Roman" panose="02020603050405020304" pitchFamily="18" charset="0"/>
                <a:cs typeface="Times New Roman" panose="02020603050405020304" pitchFamily="18" charset="0"/>
              </a:rPr>
              <a:t>وفيما بعد، أصبح مبدأ «الإعلان </a:t>
            </a:r>
            <a:r>
              <a:rPr lang="ar-EG" sz="2500" b="1" dirty="0">
                <a:solidFill>
                  <a:srgbClr val="00B050"/>
                </a:solidFill>
                <a:latin typeface="Times New Roman" panose="02020603050405020304" pitchFamily="18" charset="0"/>
                <a:cs typeface="Times New Roman" panose="02020603050405020304" pitchFamily="18" charset="0"/>
              </a:rPr>
              <a:t>الإذاعي </a:t>
            </a:r>
            <a:r>
              <a:rPr lang="ar-EG" sz="2500" b="1" dirty="0" smtClean="0">
                <a:solidFill>
                  <a:srgbClr val="00B050"/>
                </a:solidFill>
                <a:latin typeface="Times New Roman" panose="02020603050405020304" pitchFamily="18" charset="0"/>
                <a:cs typeface="Times New Roman" panose="02020603050405020304" pitchFamily="18" charset="0"/>
              </a:rPr>
              <a:t>مقابل البرامج» </a:t>
            </a:r>
            <a:r>
              <a:rPr lang="ar-EG" sz="2500" b="1" dirty="0">
                <a:solidFill>
                  <a:srgbClr val="00B050"/>
                </a:solidFill>
                <a:latin typeface="Times New Roman" panose="02020603050405020304" pitchFamily="18" charset="0"/>
                <a:cs typeface="Times New Roman" panose="02020603050405020304" pitchFamily="18" charset="0"/>
              </a:rPr>
              <a:t>رائداً في الراديو. أما التلفزيون فلا يزال مصدر الأخبار الرئيسية لمعظم الجمهور في البلدان الصناعية. ويتم إنتاج بعض برامج الراديو على محليا، وبعضها يتم بثه عبر شبكة راديو </a:t>
            </a:r>
            <a:r>
              <a:rPr lang="ar-EG" sz="2500" b="1" dirty="0" smtClean="0">
                <a:solidFill>
                  <a:srgbClr val="00B050"/>
                </a:solidFill>
                <a:latin typeface="Times New Roman" panose="02020603050405020304" pitchFamily="18" charset="0"/>
                <a:cs typeface="Times New Roman" panose="02020603050405020304" pitchFamily="18" charset="0"/>
              </a:rPr>
              <a:t>نت.        </a:t>
            </a:r>
            <a:r>
              <a:rPr lang="ar-EG" sz="2500" dirty="0" smtClean="0">
                <a:solidFill>
                  <a:srgbClr val="00B050"/>
                </a:solidFill>
                <a:latin typeface="Times New Roman" panose="02020603050405020304" pitchFamily="18" charset="0"/>
                <a:cs typeface="Times New Roman" panose="02020603050405020304" pitchFamily="18" charset="0"/>
              </a:rPr>
              <a:t>.</a:t>
            </a:r>
            <a:r>
              <a:rPr lang="ar-EG" sz="2500" dirty="0" smtClean="0">
                <a:solidFill>
                  <a:prstClr val="black"/>
                </a:solidFill>
              </a:rPr>
              <a:t>                                      </a:t>
            </a:r>
            <a:endParaRPr lang="ar-EG" sz="2500" dirty="0">
              <a:solidFill>
                <a:prstClr val="black"/>
              </a:solidFill>
            </a:endParaRPr>
          </a:p>
          <a:p>
            <a:pPr marL="109728" indent="0" algn="just">
              <a:buNone/>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9516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5854891"/>
          </a:xfrm>
        </p:spPr>
        <p:txBody>
          <a:bodyPr/>
          <a:lstStyle/>
          <a:p>
            <a:pPr marL="109728" lvl="0" indent="0">
              <a:buClr>
                <a:srgbClr val="2DA2BF"/>
              </a:buClr>
              <a:buNone/>
            </a:pPr>
            <a:r>
              <a:rPr lang="en-GB" sz="2400" dirty="0">
                <a:solidFill>
                  <a:prstClr val="black"/>
                </a:solidFill>
                <a:latin typeface="Times New Roman" panose="02020603050405020304" pitchFamily="18" charset="0"/>
                <a:cs typeface="Times New Roman" panose="02020603050405020304" pitchFamily="18" charset="0"/>
              </a:rPr>
              <a:t>Television (TV) is considered by many to be the most influential medium for journalism. For most of the American public, local news and national TV newscast are the primary news sources. Not only the numbers of audience viewers, but the effect on each viewer as described by Marshall McLuhan ("the medium is the message" in his book </a:t>
            </a:r>
            <a:r>
              <a:rPr lang="en-GB" sz="2400" dirty="0" smtClean="0">
                <a:solidFill>
                  <a:prstClr val="black"/>
                </a:solidFill>
                <a:latin typeface="Times New Roman" panose="02020603050405020304" pitchFamily="18" charset="0"/>
                <a:cs typeface="Times New Roman" panose="02020603050405020304" pitchFamily="18" charset="0"/>
              </a:rPr>
              <a:t>Understanding </a:t>
            </a:r>
            <a:r>
              <a:rPr lang="en-GB" sz="2400" dirty="0">
                <a:solidFill>
                  <a:prstClr val="black"/>
                </a:solidFill>
                <a:latin typeface="Times New Roman" panose="02020603050405020304" pitchFamily="18" charset="0"/>
                <a:cs typeface="Times New Roman" panose="02020603050405020304" pitchFamily="18" charset="0"/>
              </a:rPr>
              <a:t>Media). </a:t>
            </a:r>
            <a:endParaRPr lang="ar-EG" sz="2400" dirty="0" smtClean="0">
              <a:solidFill>
                <a:prstClr val="black"/>
              </a:solidFill>
              <a:latin typeface="Times New Roman" panose="02020603050405020304" pitchFamily="18" charset="0"/>
              <a:cs typeface="Times New Roman" panose="02020603050405020304" pitchFamily="18" charset="0"/>
            </a:endParaRPr>
          </a:p>
          <a:p>
            <a:pPr lvl="0">
              <a:buClr>
                <a:srgbClr val="2DA2BF"/>
              </a:buClr>
            </a:pPr>
            <a:endParaRPr lang="ar-EG" sz="2400" dirty="0">
              <a:solidFill>
                <a:prstClr val="black"/>
              </a:solidFill>
              <a:latin typeface="Times New Roman" panose="02020603050405020304" pitchFamily="18" charset="0"/>
              <a:cs typeface="Times New Roman" panose="02020603050405020304" pitchFamily="18" charset="0"/>
            </a:endParaRPr>
          </a:p>
          <a:p>
            <a:pPr marL="109728" lvl="0" indent="0" algn="just">
              <a:buClr>
                <a:srgbClr val="2DA2BF"/>
              </a:buClr>
              <a:buNone/>
            </a:pPr>
            <a:r>
              <a:rPr lang="ar-EG" b="1" dirty="0" smtClean="0">
                <a:solidFill>
                  <a:srgbClr val="00B050"/>
                </a:solidFill>
                <a:latin typeface="Times New Roman" panose="02020603050405020304" pitchFamily="18" charset="0"/>
                <a:cs typeface="Times New Roman" panose="02020603050405020304" pitchFamily="18" charset="0"/>
              </a:rPr>
              <a:t>   أما التلفزيون </a:t>
            </a:r>
            <a:r>
              <a:rPr lang="ar-EG" b="1" dirty="0">
                <a:solidFill>
                  <a:srgbClr val="00B050"/>
                </a:solidFill>
                <a:latin typeface="Times New Roman" panose="02020603050405020304" pitchFamily="18" charset="0"/>
                <a:cs typeface="Times New Roman" panose="02020603050405020304" pitchFamily="18" charset="0"/>
              </a:rPr>
              <a:t>فيعده الكثيرون الوسيلة الأكثر تأثيرًا على </a:t>
            </a:r>
            <a:r>
              <a:rPr lang="ar-EG" b="1" dirty="0" smtClean="0">
                <a:solidFill>
                  <a:srgbClr val="00B050"/>
                </a:solidFill>
                <a:latin typeface="Times New Roman" panose="02020603050405020304" pitchFamily="18" charset="0"/>
                <a:cs typeface="Times New Roman" panose="02020603050405020304" pitchFamily="18" charset="0"/>
              </a:rPr>
              <a:t>الصحافة </a:t>
            </a:r>
            <a:r>
              <a:rPr lang="ar-EG" b="1" dirty="0">
                <a:solidFill>
                  <a:srgbClr val="00B050"/>
                </a:solidFill>
                <a:latin typeface="Times New Roman" panose="02020603050405020304" pitchFamily="18" charset="0"/>
                <a:cs typeface="Times New Roman" panose="02020603050405020304" pitchFamily="18" charset="0"/>
              </a:rPr>
              <a:t>بالنسبة </a:t>
            </a:r>
            <a:r>
              <a:rPr lang="ar-EG" b="1" dirty="0" smtClean="0">
                <a:solidFill>
                  <a:srgbClr val="00B050"/>
                </a:solidFill>
                <a:latin typeface="Times New Roman" panose="02020603050405020304" pitchFamily="18" charset="0"/>
                <a:cs typeface="Times New Roman" panose="02020603050405020304" pitchFamily="18" charset="0"/>
              </a:rPr>
              <a:t>لمعظم أفراد الجمهورالأمريكي، </a:t>
            </a:r>
            <a:r>
              <a:rPr lang="ar-EG" b="1" dirty="0">
                <a:solidFill>
                  <a:srgbClr val="00B050"/>
                </a:solidFill>
                <a:latin typeface="Times New Roman" panose="02020603050405020304" pitchFamily="18" charset="0"/>
                <a:cs typeface="Times New Roman" panose="02020603050405020304" pitchFamily="18" charset="0"/>
              </a:rPr>
              <a:t>حيث تعد الأخبار المحلية ونشرات الأخبار التلفزيونية الوطنية هي مصادر الأخبار </a:t>
            </a:r>
            <a:r>
              <a:rPr lang="ar-EG" b="1" dirty="0" smtClean="0">
                <a:solidFill>
                  <a:srgbClr val="00B050"/>
                </a:solidFill>
                <a:latin typeface="Times New Roman" panose="02020603050405020304" pitchFamily="18" charset="0"/>
                <a:cs typeface="Times New Roman" panose="02020603050405020304" pitchFamily="18" charset="0"/>
              </a:rPr>
              <a:t>الرئيسية- </a:t>
            </a:r>
            <a:r>
              <a:rPr lang="ar-EG" b="1" dirty="0">
                <a:solidFill>
                  <a:srgbClr val="00B050"/>
                </a:solidFill>
                <a:latin typeface="Times New Roman" panose="02020603050405020304" pitchFamily="18" charset="0"/>
                <a:cs typeface="Times New Roman" panose="02020603050405020304" pitchFamily="18" charset="0"/>
              </a:rPr>
              <a:t>ليس فقط بالنسبة لعدد </a:t>
            </a:r>
            <a:r>
              <a:rPr lang="ar-EG" b="1" dirty="0" smtClean="0">
                <a:solidFill>
                  <a:srgbClr val="00B050"/>
                </a:solidFill>
                <a:latin typeface="Times New Roman" panose="02020603050405020304" pitchFamily="18" charset="0"/>
                <a:cs typeface="Times New Roman" panose="02020603050405020304" pitchFamily="18" charset="0"/>
              </a:rPr>
              <a:t>المشاهدين، </a:t>
            </a:r>
            <a:r>
              <a:rPr lang="ar-EG" b="1" dirty="0">
                <a:solidFill>
                  <a:srgbClr val="00B050"/>
                </a:solidFill>
                <a:latin typeface="Times New Roman" panose="02020603050405020304" pitchFamily="18" charset="0"/>
                <a:cs typeface="Times New Roman" panose="02020603050405020304" pitchFamily="18" charset="0"/>
              </a:rPr>
              <a:t>ولكن </a:t>
            </a:r>
            <a:r>
              <a:rPr lang="ar-EG" b="1" dirty="0" smtClean="0">
                <a:solidFill>
                  <a:srgbClr val="00B050"/>
                </a:solidFill>
                <a:latin typeface="Times New Roman" panose="02020603050405020304" pitchFamily="18" charset="0"/>
                <a:cs typeface="Times New Roman" panose="02020603050405020304" pitchFamily="18" charset="0"/>
              </a:rPr>
              <a:t>من حيث التأثيرعلى </a:t>
            </a:r>
            <a:r>
              <a:rPr lang="ar-EG" b="1" dirty="0">
                <a:solidFill>
                  <a:srgbClr val="00B050"/>
                </a:solidFill>
                <a:latin typeface="Times New Roman" panose="02020603050405020304" pitchFamily="18" charset="0"/>
                <a:cs typeface="Times New Roman" panose="02020603050405020304" pitchFamily="18" charset="0"/>
              </a:rPr>
              <a:t>كل مشاهد كما وصفه مارشال </a:t>
            </a:r>
            <a:r>
              <a:rPr lang="ar-EG" b="1" dirty="0" smtClean="0">
                <a:solidFill>
                  <a:srgbClr val="00B050"/>
                </a:solidFill>
                <a:latin typeface="Times New Roman" panose="02020603050405020304" pitchFamily="18" charset="0"/>
                <a:cs typeface="Times New Roman" panose="02020603050405020304" pitchFamily="18" charset="0"/>
              </a:rPr>
              <a:t> ماكلوهان </a:t>
            </a:r>
            <a:r>
              <a:rPr lang="ar-EG" b="1" dirty="0">
                <a:solidFill>
                  <a:srgbClr val="00B050"/>
                </a:solidFill>
                <a:latin typeface="Times New Roman" panose="02020603050405020304" pitchFamily="18" charset="0"/>
                <a:cs typeface="Times New Roman" panose="02020603050405020304" pitchFamily="18" charset="0"/>
              </a:rPr>
              <a:t>("الوسيلة هي الرسالة" في كتابه (فهم وسائل الإعلام</a:t>
            </a:r>
            <a:r>
              <a:rPr lang="ar-EG" b="1" dirty="0" smtClean="0">
                <a:solidFill>
                  <a:srgbClr val="00B050"/>
                </a:solidFill>
                <a:latin typeface="Times New Roman" panose="02020603050405020304" pitchFamily="18" charset="0"/>
                <a:cs typeface="Times New Roman" panose="02020603050405020304" pitchFamily="18" charset="0"/>
              </a:rPr>
              <a:t>).                           </a:t>
            </a:r>
            <a:r>
              <a:rPr lang="ar-EG" dirty="0" smtClean="0">
                <a:solidFill>
                  <a:prstClr val="black"/>
                </a:solidFill>
              </a:rPr>
              <a:t>.</a:t>
            </a:r>
            <a:endParaRPr lang="en-GB" dirty="0">
              <a:solidFill>
                <a:prstClr val="black"/>
              </a:solidFill>
            </a:endParaRPr>
          </a:p>
        </p:txBody>
      </p:sp>
    </p:spTree>
    <p:extLst>
      <p:ext uri="{BB962C8B-B14F-4D97-AF65-F5344CB8AC3E}">
        <p14:creationId xmlns:p14="http://schemas.microsoft.com/office/powerpoint/2010/main" val="988926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610600" cy="5702491"/>
          </a:xfrm>
        </p:spPr>
        <p:txBody>
          <a:bodyPr/>
          <a:lstStyle/>
          <a:p>
            <a:endParaRPr lang="ar-EG" dirty="0" smtClean="0"/>
          </a:p>
          <a:p>
            <a:endParaRPr lang="ar-EG" dirty="0"/>
          </a:p>
          <a:p>
            <a:endParaRPr lang="en-GB" dirty="0" smtClean="0"/>
          </a:p>
          <a:p>
            <a:endParaRPr lang="en-GB" dirty="0"/>
          </a:p>
          <a:p>
            <a:endParaRPr lang="ar-EG" i="1" dirty="0" smtClean="0">
              <a:latin typeface="Wide Latin" panose="020A0A07050505020404" pitchFamily="18" charset="0"/>
            </a:endParaRPr>
          </a:p>
          <a:p>
            <a:pPr marL="109728" indent="0" algn="ctr">
              <a:lnSpc>
                <a:spcPct val="150000"/>
              </a:lnSpc>
              <a:buNone/>
            </a:pPr>
            <a:r>
              <a:rPr lang="en-GB" sz="3600" i="1" dirty="0" smtClean="0">
                <a:solidFill>
                  <a:srgbClr val="FF0000"/>
                </a:solidFill>
                <a:latin typeface="Algerian" panose="04020705040A02060702" pitchFamily="82" charset="0"/>
              </a:rPr>
              <a:t>Best wishes</a:t>
            </a:r>
          </a:p>
          <a:p>
            <a:pPr marL="109728" indent="0" algn="ctr">
              <a:lnSpc>
                <a:spcPct val="150000"/>
              </a:lnSpc>
              <a:buNone/>
            </a:pPr>
            <a:r>
              <a:rPr lang="en-GB" sz="3600" i="1" dirty="0" err="1" smtClean="0">
                <a:solidFill>
                  <a:srgbClr val="FF0000"/>
                </a:solidFill>
                <a:latin typeface="Algerian" panose="04020705040A02060702" pitchFamily="82" charset="0"/>
              </a:rPr>
              <a:t>Dr.</a:t>
            </a:r>
            <a:r>
              <a:rPr lang="en-GB" sz="3600" i="1" dirty="0" smtClean="0">
                <a:solidFill>
                  <a:srgbClr val="FF0000"/>
                </a:solidFill>
                <a:latin typeface="Algerian" panose="04020705040A02060702" pitchFamily="82" charset="0"/>
              </a:rPr>
              <a:t> Somaya Arafat</a:t>
            </a:r>
            <a:endParaRPr lang="ar-EG" sz="3600" i="1"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2055323332"/>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2076</TotalTime>
  <Words>530</Words>
  <Application>Microsoft Office PowerPoint</Application>
  <PresentationFormat>On-screen Show (4:3)</PresentationFormat>
  <Paragraphs>32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ayad</dc:creator>
  <cp:lastModifiedBy>ahmed ayad</cp:lastModifiedBy>
  <cp:revision>296</cp:revision>
  <dcterms:created xsi:type="dcterms:W3CDTF">2006-08-16T00:00:00Z</dcterms:created>
  <dcterms:modified xsi:type="dcterms:W3CDTF">2020-03-22T21:57:29Z</dcterms:modified>
</cp:coreProperties>
</file>